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Semi Bold" panose="020B0604020202020204" charset="0"/>
      <p:regular r:id="rId13"/>
    </p:embeddedFont>
    <p:embeddedFont>
      <p:font typeface="Inter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73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13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UIDAI Aadhaar Enrolment Data Analysis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UIDAI Data Hackathon | Team ID: UIDAI_5246</a:t>
            </a:r>
            <a:endParaRPr lang="en-US" sz="17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0197" y="416004"/>
            <a:ext cx="4876562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&amp; Way Forward</a:t>
            </a:r>
            <a:endParaRPr lang="en-US" sz="2950"/>
          </a:p>
        </p:txBody>
      </p:sp>
      <p:sp>
        <p:nvSpPr>
          <p:cNvPr id="3" name="Text 1"/>
          <p:cNvSpPr/>
          <p:nvPr/>
        </p:nvSpPr>
        <p:spPr>
          <a:xfrm>
            <a:off x="2530197" y="1266944"/>
            <a:ext cx="191142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Summary of Findings</a:t>
            </a:r>
            <a:endParaRPr lang="en-US" sz="1450"/>
          </a:p>
        </p:txBody>
      </p:sp>
      <p:sp>
        <p:nvSpPr>
          <p:cNvPr id="4" name="Text 2"/>
          <p:cNvSpPr/>
          <p:nvPr/>
        </p:nvSpPr>
        <p:spPr>
          <a:xfrm>
            <a:off x="2530197" y="1654612"/>
            <a:ext cx="4600456" cy="968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analysis reveals critical patterns in Aadhaar enrolment across states, age groups, and time periods. These insights provide a foundation for strategic planning and targeted interventions.</a:t>
            </a:r>
            <a:endParaRPr lang="en-US" sz="1150"/>
          </a:p>
        </p:txBody>
      </p:sp>
      <p:sp>
        <p:nvSpPr>
          <p:cNvPr id="5" name="Text 3"/>
          <p:cNvSpPr/>
          <p:nvPr/>
        </p:nvSpPr>
        <p:spPr>
          <a:xfrm>
            <a:off x="2530197" y="2774037"/>
            <a:ext cx="2673191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Value of Dashboard Analytics</a:t>
            </a:r>
            <a:endParaRPr lang="en-US" sz="1450"/>
          </a:p>
        </p:txBody>
      </p:sp>
      <p:sp>
        <p:nvSpPr>
          <p:cNvPr id="6" name="Text 4"/>
          <p:cNvSpPr/>
          <p:nvPr/>
        </p:nvSpPr>
        <p:spPr>
          <a:xfrm>
            <a:off x="2530197" y="3161705"/>
            <a:ext cx="4600456" cy="726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Interactive dashboards transform raw government data into actionable intelligence, enabling real-time decision support for public policy initiatives.</a:t>
            </a:r>
            <a:endParaRPr lang="en-US" sz="115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367" y="1285875"/>
            <a:ext cx="4600456" cy="4600456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2530197" y="6302181"/>
            <a:ext cx="9570006" cy="26432"/>
          </a:xfrm>
          <a:prstGeom prst="rect">
            <a:avLst/>
          </a:prstGeom>
          <a:solidFill>
            <a:srgbClr val="464646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530197" y="6555462"/>
            <a:ext cx="3026093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 You</a:t>
            </a:r>
            <a:endParaRPr lang="en-US" sz="2350"/>
          </a:p>
        </p:txBody>
      </p:sp>
      <p:sp>
        <p:nvSpPr>
          <p:cNvPr id="10" name="Text 7"/>
          <p:cNvSpPr/>
          <p:nvPr/>
        </p:nvSpPr>
        <p:spPr>
          <a:xfrm>
            <a:off x="2530197" y="7160657"/>
            <a:ext cx="957000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UIDAI Data Hackathon | Team ID: UIDAI_5246</a:t>
            </a:r>
            <a:endParaRPr lang="en-US" sz="1150"/>
          </a:p>
        </p:txBody>
      </p:sp>
      <p:sp>
        <p:nvSpPr>
          <p:cNvPr id="11" name="Text 8"/>
          <p:cNvSpPr/>
          <p:nvPr/>
        </p:nvSpPr>
        <p:spPr>
          <a:xfrm>
            <a:off x="2530197" y="7572851"/>
            <a:ext cx="957000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analysis demonstrates the power of data-driven governance in advancing digital identity initiatives for all citizens of India.</a:t>
            </a:r>
            <a:endParaRPr lang="en-US" sz="11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FC9120-3A50-2C92-A588-7E50B6C14B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654" t="42068" r="21563" b="44860"/>
          <a:stretch>
            <a:fillRect/>
          </a:stretch>
        </p:blipFill>
        <p:spPr>
          <a:xfrm>
            <a:off x="12110681" y="7379136"/>
            <a:ext cx="2519719" cy="8504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019770"/>
            <a:ext cx="2279571" cy="426244"/>
          </a:xfrm>
          <a:prstGeom prst="roundRect">
            <a:avLst>
              <a:gd name="adj" fmla="val 6386"/>
            </a:avLst>
          </a:prstGeom>
          <a:solidFill>
            <a:srgbClr val="D4F7EC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087755"/>
            <a:ext cx="20073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PROBLEM STATEMENT</a:t>
            </a:r>
            <a:endParaRPr lang="en-US" sz="1400"/>
          </a:p>
        </p:txBody>
      </p:sp>
      <p:sp>
        <p:nvSpPr>
          <p:cNvPr id="5" name="Text 2"/>
          <p:cNvSpPr/>
          <p:nvPr/>
        </p:nvSpPr>
        <p:spPr>
          <a:xfrm>
            <a:off x="793790" y="15367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Understanding Enrolment Patterns for Policy Planning</a:t>
            </a:r>
            <a:endParaRPr lang="en-US" sz="4450"/>
          </a:p>
        </p:txBody>
      </p:sp>
      <p:sp>
        <p:nvSpPr>
          <p:cNvPr id="6" name="Text 3"/>
          <p:cNvSpPr/>
          <p:nvPr/>
        </p:nvSpPr>
        <p:spPr>
          <a:xfrm>
            <a:off x="793790" y="3521273"/>
            <a:ext cx="2911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Analytical Objectives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793790" y="4102418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analysis examines Aadhaar enrolment data to identify state-wise distribution patterns, age-group demographics, and temporal trends. Understanding these patterns is essential for effective resource allocation and strategic planning.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4856321" y="3521273"/>
            <a:ext cx="2913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Importance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4856321" y="4102418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Data-driven insights enable UIDAI and government agencies to make informed policy decisions, identify underserved regions, and optimize enrolment campaigns. This analysis serves as a foundation for evidence-based governance.</a:t>
            </a:r>
            <a:endParaRPr lang="en-US" sz="1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823674"/>
            <a:ext cx="1099780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1C9770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37498" y="899279"/>
            <a:ext cx="8123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DATASET</a:t>
            </a:r>
            <a:endParaRPr lang="en-US" sz="1400"/>
          </a:p>
        </p:txBody>
      </p:sp>
      <p:sp>
        <p:nvSpPr>
          <p:cNvPr id="5" name="Text 2"/>
          <p:cNvSpPr/>
          <p:nvPr/>
        </p:nvSpPr>
        <p:spPr>
          <a:xfrm>
            <a:off x="793790" y="13558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UIDAI Aadhaar Enrolment Dataset Overview</a:t>
            </a:r>
            <a:endParaRPr lang="en-US" sz="4450"/>
          </a:p>
        </p:txBody>
      </p:sp>
      <p:sp>
        <p:nvSpPr>
          <p:cNvPr id="6" name="Shape 3"/>
          <p:cNvSpPr/>
          <p:nvPr/>
        </p:nvSpPr>
        <p:spPr>
          <a:xfrm>
            <a:off x="793790" y="3113603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340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Source</a:t>
            </a:r>
            <a:endParaRPr lang="en-US" sz="2200"/>
          </a:p>
        </p:txBody>
      </p:sp>
      <p:sp>
        <p:nvSpPr>
          <p:cNvPr id="8" name="Text 5"/>
          <p:cNvSpPr/>
          <p:nvPr/>
        </p:nvSpPr>
        <p:spPr>
          <a:xfrm>
            <a:off x="1020604" y="3830836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Aggregated, anonymized government data from official UIDAI repositories</a:t>
            </a:r>
            <a:endParaRPr lang="en-US" sz="1750"/>
          </a:p>
        </p:txBody>
      </p:sp>
      <p:sp>
        <p:nvSpPr>
          <p:cNvPr id="9" name="Shape 6"/>
          <p:cNvSpPr/>
          <p:nvPr/>
        </p:nvSpPr>
        <p:spPr>
          <a:xfrm>
            <a:off x="4685348" y="3113603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4912162" y="3340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Fields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4912162" y="383083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Enrolment date, state, district, age-group classifications, and enrolment counts</a:t>
            </a:r>
            <a:endParaRPr lang="en-US" sz="1750"/>
          </a:p>
        </p:txBody>
      </p:sp>
      <p:sp>
        <p:nvSpPr>
          <p:cNvPr id="12" name="Shape 9"/>
          <p:cNvSpPr/>
          <p:nvPr/>
        </p:nvSpPr>
        <p:spPr>
          <a:xfrm>
            <a:off x="793790" y="573607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5962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Structure</a:t>
            </a:r>
            <a:endParaRPr lang="en-US" sz="2200"/>
          </a:p>
        </p:txBody>
      </p:sp>
      <p:sp>
        <p:nvSpPr>
          <p:cNvPr id="14" name="Text 11"/>
          <p:cNvSpPr/>
          <p:nvPr/>
        </p:nvSpPr>
        <p:spPr>
          <a:xfrm>
            <a:off x="1020604" y="645330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Multiple CSV files consolidated into a unified master dataset for analysis</a:t>
            </a: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8518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Tools &amp; Technologies Employed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4024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Microsoft Excel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Primary platform for data analysis, consolidation, and visualization throughout the project lifecycle</a:t>
            </a:r>
            <a:endParaRPr lang="en-US" sz="17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4024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Cleaning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Systematic validation and standardization processes to ensure data quality and consistency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Pivot Analysis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Advanced pivot tables and charts for multidimensional analysis and trend identification</a:t>
            </a:r>
            <a:endParaRPr lang="en-US" sz="175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Interactive Slicers</a:t>
            </a:r>
            <a:endParaRPr lang="en-US" sz="220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Dynamic filtering mechanisms enabling real-time data exploration and segmentation</a:t>
            </a:r>
            <a:endParaRPr lang="en-US" sz="17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453AD4-B224-7E51-4C2B-01CFA7F421F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6654" t="42068" r="21563" b="44860"/>
          <a:stretch>
            <a:fillRect/>
          </a:stretch>
        </p:blipFill>
        <p:spPr>
          <a:xfrm>
            <a:off x="12110681" y="7379136"/>
            <a:ext cx="2519719" cy="8504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-2191" r="-1418"/>
          <a:stretch>
            <a:fillRect/>
          </a:stretch>
        </p:blipFill>
        <p:spPr>
          <a:xfrm>
            <a:off x="4175761" y="532222"/>
            <a:ext cx="10596311" cy="769737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632817"/>
            <a:ext cx="1923693" cy="426244"/>
          </a:xfrm>
          <a:prstGeom prst="roundRect">
            <a:avLst>
              <a:gd name="adj" fmla="val 6386"/>
            </a:avLst>
          </a:prstGeom>
          <a:solidFill>
            <a:srgbClr val="D4F7E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878" y="755213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700802"/>
            <a:ext cx="13793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VISUALIZATION</a:t>
            </a:r>
            <a:endParaRPr lang="en-US" sz="1400"/>
          </a:p>
        </p:txBody>
      </p:sp>
      <p:sp>
        <p:nvSpPr>
          <p:cNvPr id="6" name="Text 2"/>
          <p:cNvSpPr/>
          <p:nvPr/>
        </p:nvSpPr>
        <p:spPr>
          <a:xfrm>
            <a:off x="153711" y="1100853"/>
            <a:ext cx="4022050" cy="847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Interactive Dashboard Solution</a:t>
            </a:r>
            <a:endParaRPr lang="en-US" sz="4450"/>
          </a:p>
        </p:txBody>
      </p:sp>
      <p:sp>
        <p:nvSpPr>
          <p:cNvPr id="9" name="Text 4"/>
          <p:cNvSpPr/>
          <p:nvPr/>
        </p:nvSpPr>
        <p:spPr>
          <a:xfrm>
            <a:off x="-1791414" y="3190994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0" name="Text 5"/>
          <p:cNvSpPr/>
          <p:nvPr/>
        </p:nvSpPr>
        <p:spPr>
          <a:xfrm>
            <a:off x="1530906" y="3757970"/>
            <a:ext cx="659249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1" name="Text 6"/>
          <p:cNvSpPr/>
          <p:nvPr/>
        </p:nvSpPr>
        <p:spPr>
          <a:xfrm>
            <a:off x="113103" y="337244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dashboard integrates pivot charts,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trend lines, and multi-dimensional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slicers to facilitate comprehensive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analysis. Users can instantly drill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down into specific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regions, demographics,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or time periods to uncover actionable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intelligence.</a:t>
            </a:r>
            <a:endParaRPr lang="en-US" sz="17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5930" y="609600"/>
            <a:ext cx="1817370" cy="416719"/>
          </a:xfrm>
          <a:prstGeom prst="roundRect">
            <a:avLst>
              <a:gd name="adj" fmla="val 6384"/>
            </a:avLst>
          </a:prstGeom>
          <a:solidFill>
            <a:srgbClr val="D4F7EC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923" y="729258"/>
            <a:ext cx="177284" cy="1772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74790" y="676037"/>
            <a:ext cx="128551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QUALITY</a:t>
            </a:r>
            <a:endParaRPr lang="en-US" sz="1350"/>
          </a:p>
        </p:txBody>
      </p:sp>
      <p:sp>
        <p:nvSpPr>
          <p:cNvPr id="5" name="Text 2"/>
          <p:cNvSpPr/>
          <p:nvPr/>
        </p:nvSpPr>
        <p:spPr>
          <a:xfrm>
            <a:off x="775930" y="1114901"/>
            <a:ext cx="980908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Preparation &amp; Cleaning Process</a:t>
            </a:r>
            <a:endParaRPr lang="en-US" sz="4350"/>
          </a:p>
        </p:txBody>
      </p:sp>
      <p:sp>
        <p:nvSpPr>
          <p:cNvPr id="6" name="Shape 3"/>
          <p:cNvSpPr/>
          <p:nvPr/>
        </p:nvSpPr>
        <p:spPr>
          <a:xfrm>
            <a:off x="1108472" y="2694384"/>
            <a:ext cx="6095762" cy="221694"/>
          </a:xfrm>
          <a:prstGeom prst="roundRect">
            <a:avLst>
              <a:gd name="adj" fmla="val 15000"/>
            </a:avLst>
          </a:prstGeom>
          <a:solidFill>
            <a:srgbClr val="F2EEEE"/>
          </a:solidFill>
          <a:ln/>
        </p:spPr>
      </p:sp>
      <p:sp>
        <p:nvSpPr>
          <p:cNvPr id="7" name="Shape 4"/>
          <p:cNvSpPr/>
          <p:nvPr/>
        </p:nvSpPr>
        <p:spPr>
          <a:xfrm>
            <a:off x="775930" y="2472690"/>
            <a:ext cx="665083" cy="665083"/>
          </a:xfrm>
          <a:prstGeom prst="roundRect">
            <a:avLst>
              <a:gd name="adj" fmla="val 68743"/>
            </a:avLst>
          </a:prstGeom>
          <a:solidFill>
            <a:srgbClr val="F2EEE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142" y="2639020"/>
            <a:ext cx="332542" cy="3325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7625" y="3359468"/>
            <a:ext cx="297156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 Consolidation</a:t>
            </a:r>
            <a:endParaRPr lang="en-US" sz="2150"/>
          </a:p>
        </p:txBody>
      </p:sp>
      <p:sp>
        <p:nvSpPr>
          <p:cNvPr id="10" name="Text 6"/>
          <p:cNvSpPr/>
          <p:nvPr/>
        </p:nvSpPr>
        <p:spPr>
          <a:xfrm>
            <a:off x="997625" y="3838932"/>
            <a:ext cx="5985034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Merged multiple enrolment CSV files into a single comprehensive master dataset</a:t>
            </a:r>
            <a:endParaRPr lang="en-US" sz="1700"/>
          </a:p>
        </p:txBody>
      </p:sp>
      <p:sp>
        <p:nvSpPr>
          <p:cNvPr id="11" name="Shape 7"/>
          <p:cNvSpPr/>
          <p:nvPr/>
        </p:nvSpPr>
        <p:spPr>
          <a:xfrm>
            <a:off x="7758589" y="2361843"/>
            <a:ext cx="6095762" cy="221694"/>
          </a:xfrm>
          <a:prstGeom prst="roundRect">
            <a:avLst>
              <a:gd name="adj" fmla="val 15000"/>
            </a:avLst>
          </a:prstGeom>
          <a:solidFill>
            <a:srgbClr val="F2EEEE"/>
          </a:solidFill>
          <a:ln/>
        </p:spPr>
      </p:sp>
      <p:sp>
        <p:nvSpPr>
          <p:cNvPr id="12" name="Shape 8"/>
          <p:cNvSpPr/>
          <p:nvPr/>
        </p:nvSpPr>
        <p:spPr>
          <a:xfrm>
            <a:off x="7426047" y="2140148"/>
            <a:ext cx="665083" cy="665083"/>
          </a:xfrm>
          <a:prstGeom prst="roundRect">
            <a:avLst>
              <a:gd name="adj" fmla="val 68743"/>
            </a:avLst>
          </a:prstGeom>
          <a:solidFill>
            <a:srgbClr val="F2EEE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2258" y="2306479"/>
            <a:ext cx="332542" cy="33254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47742" y="3026926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Validation</a:t>
            </a:r>
            <a:endParaRPr lang="en-US" sz="2150"/>
          </a:p>
        </p:txBody>
      </p:sp>
      <p:sp>
        <p:nvSpPr>
          <p:cNvPr id="15" name="Text 10"/>
          <p:cNvSpPr/>
          <p:nvPr/>
        </p:nvSpPr>
        <p:spPr>
          <a:xfrm>
            <a:off x="7647742" y="3506391"/>
            <a:ext cx="5985034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Identified and removed invalid entries, duplicate records, and inconsistent data points</a:t>
            </a:r>
            <a:endParaRPr lang="en-US" sz="1700"/>
          </a:p>
        </p:txBody>
      </p:sp>
      <p:sp>
        <p:nvSpPr>
          <p:cNvPr id="16" name="Shape 11"/>
          <p:cNvSpPr/>
          <p:nvPr/>
        </p:nvSpPr>
        <p:spPr>
          <a:xfrm>
            <a:off x="1108472" y="5545931"/>
            <a:ext cx="6095762" cy="221694"/>
          </a:xfrm>
          <a:prstGeom prst="roundRect">
            <a:avLst>
              <a:gd name="adj" fmla="val 15000"/>
            </a:avLst>
          </a:prstGeom>
          <a:solidFill>
            <a:srgbClr val="F2EEEE"/>
          </a:solidFill>
          <a:ln/>
        </p:spPr>
      </p:sp>
      <p:sp>
        <p:nvSpPr>
          <p:cNvPr id="17" name="Shape 12"/>
          <p:cNvSpPr/>
          <p:nvPr/>
        </p:nvSpPr>
        <p:spPr>
          <a:xfrm>
            <a:off x="775930" y="5324237"/>
            <a:ext cx="665083" cy="665083"/>
          </a:xfrm>
          <a:prstGeom prst="roundRect">
            <a:avLst>
              <a:gd name="adj" fmla="val 68743"/>
            </a:avLst>
          </a:prstGeom>
          <a:solidFill>
            <a:srgbClr val="F2EEE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2142" y="5490567"/>
            <a:ext cx="332542" cy="33254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97625" y="6211014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Standardization</a:t>
            </a:r>
            <a:endParaRPr lang="en-US" sz="2150"/>
          </a:p>
        </p:txBody>
      </p:sp>
      <p:sp>
        <p:nvSpPr>
          <p:cNvPr id="20" name="Text 14"/>
          <p:cNvSpPr/>
          <p:nvPr/>
        </p:nvSpPr>
        <p:spPr>
          <a:xfrm>
            <a:off x="997625" y="6690479"/>
            <a:ext cx="5985034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Normalized state and district names to ensure uniformity across all records</a:t>
            </a:r>
            <a:endParaRPr lang="en-US" sz="1700"/>
          </a:p>
        </p:txBody>
      </p:sp>
      <p:sp>
        <p:nvSpPr>
          <p:cNvPr id="21" name="Shape 15"/>
          <p:cNvSpPr/>
          <p:nvPr/>
        </p:nvSpPr>
        <p:spPr>
          <a:xfrm>
            <a:off x="7758589" y="5213390"/>
            <a:ext cx="6095762" cy="221694"/>
          </a:xfrm>
          <a:prstGeom prst="roundRect">
            <a:avLst>
              <a:gd name="adj" fmla="val 15000"/>
            </a:avLst>
          </a:prstGeom>
          <a:solidFill>
            <a:srgbClr val="F2EEEE"/>
          </a:solidFill>
          <a:ln/>
        </p:spPr>
      </p:sp>
      <p:sp>
        <p:nvSpPr>
          <p:cNvPr id="22" name="Shape 16"/>
          <p:cNvSpPr/>
          <p:nvPr/>
        </p:nvSpPr>
        <p:spPr>
          <a:xfrm>
            <a:off x="7426047" y="4991695"/>
            <a:ext cx="665083" cy="665083"/>
          </a:xfrm>
          <a:prstGeom prst="roundRect">
            <a:avLst>
              <a:gd name="adj" fmla="val 68743"/>
            </a:avLst>
          </a:prstGeom>
          <a:solidFill>
            <a:srgbClr val="F2EEEE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2258" y="5158026"/>
            <a:ext cx="332542" cy="33254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47742" y="587847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Verification</a:t>
            </a:r>
            <a:endParaRPr lang="en-US" sz="2150"/>
          </a:p>
        </p:txBody>
      </p:sp>
      <p:sp>
        <p:nvSpPr>
          <p:cNvPr id="25" name="Text 18"/>
          <p:cNvSpPr/>
          <p:nvPr/>
        </p:nvSpPr>
        <p:spPr>
          <a:xfrm>
            <a:off x="7647742" y="6357938"/>
            <a:ext cx="5985034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Validated totals and cross-checked aggregations to ensure analytical accuracy</a:t>
            </a:r>
            <a:endParaRPr lang="en-US" sz="17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DF9F70B-7469-F9D6-8E63-4B08B44BD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56654" t="42068" r="21563" b="44860"/>
          <a:stretch>
            <a:fillRect/>
          </a:stretch>
        </p:blipFill>
        <p:spPr>
          <a:xfrm>
            <a:off x="12110681" y="7379136"/>
            <a:ext cx="2519719" cy="8504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103" y="982861"/>
            <a:ext cx="5442347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Analytical Methodology</a:t>
            </a:r>
            <a:endParaRPr lang="en-US" sz="3750"/>
          </a:p>
        </p:txBody>
      </p:sp>
      <p:sp>
        <p:nvSpPr>
          <p:cNvPr id="4" name="Shape 1"/>
          <p:cNvSpPr/>
          <p:nvPr/>
        </p:nvSpPr>
        <p:spPr>
          <a:xfrm>
            <a:off x="6154103" y="2365772"/>
            <a:ext cx="3671649" cy="2094786"/>
          </a:xfrm>
          <a:prstGeom prst="roundRect">
            <a:avLst>
              <a:gd name="adj" fmla="val 5238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154103" y="2342912"/>
            <a:ext cx="3671649" cy="91440"/>
          </a:xfrm>
          <a:prstGeom prst="roundRect">
            <a:avLst>
              <a:gd name="adj" fmla="val 31297"/>
            </a:avLst>
          </a:prstGeom>
          <a:solidFill>
            <a:srgbClr val="1C9770"/>
          </a:solidFill>
          <a:ln/>
        </p:spPr>
      </p:sp>
      <p:sp>
        <p:nvSpPr>
          <p:cNvPr id="6" name="Shape 3"/>
          <p:cNvSpPr/>
          <p:nvPr/>
        </p:nvSpPr>
        <p:spPr>
          <a:xfrm>
            <a:off x="7703760" y="2079665"/>
            <a:ext cx="572333" cy="572333"/>
          </a:xfrm>
          <a:prstGeom prst="roundRect">
            <a:avLst>
              <a:gd name="adj" fmla="val 159767"/>
            </a:avLst>
          </a:prstGeom>
          <a:solidFill>
            <a:srgbClr val="1C9770"/>
          </a:solidFill>
          <a:ln/>
        </p:spPr>
      </p:sp>
      <p:sp>
        <p:nvSpPr>
          <p:cNvPr id="7" name="Text 4"/>
          <p:cNvSpPr/>
          <p:nvPr/>
        </p:nvSpPr>
        <p:spPr>
          <a:xfrm>
            <a:off x="7875449" y="2222778"/>
            <a:ext cx="22883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800"/>
          </a:p>
        </p:txBody>
      </p:sp>
      <p:sp>
        <p:nvSpPr>
          <p:cNvPr id="8" name="Text 5"/>
          <p:cNvSpPr/>
          <p:nvPr/>
        </p:nvSpPr>
        <p:spPr>
          <a:xfrm>
            <a:off x="6367701" y="2842736"/>
            <a:ext cx="238482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State-wise Analysis</a:t>
            </a:r>
            <a:endParaRPr lang="en-US" sz="1850"/>
          </a:p>
        </p:txBody>
      </p:sp>
      <p:sp>
        <p:nvSpPr>
          <p:cNvPr id="9" name="Text 6"/>
          <p:cNvSpPr/>
          <p:nvPr/>
        </p:nvSpPr>
        <p:spPr>
          <a:xfrm>
            <a:off x="6367701" y="3331488"/>
            <a:ext cx="3244453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Examined enrolment distribution across Indian states to identify regional patterns</a:t>
            </a:r>
            <a:endParaRPr lang="en-US" sz="1500"/>
          </a:p>
        </p:txBody>
      </p:sp>
      <p:sp>
        <p:nvSpPr>
          <p:cNvPr id="10" name="Shape 7"/>
          <p:cNvSpPr/>
          <p:nvPr/>
        </p:nvSpPr>
        <p:spPr>
          <a:xfrm>
            <a:off x="6154103" y="4937403"/>
            <a:ext cx="3671649" cy="2094786"/>
          </a:xfrm>
          <a:prstGeom prst="roundRect">
            <a:avLst>
              <a:gd name="adj" fmla="val 5238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6154103" y="4914543"/>
            <a:ext cx="3671649" cy="91440"/>
          </a:xfrm>
          <a:prstGeom prst="roundRect">
            <a:avLst>
              <a:gd name="adj" fmla="val 31297"/>
            </a:avLst>
          </a:prstGeom>
          <a:solidFill>
            <a:srgbClr val="1C9770"/>
          </a:solidFill>
          <a:ln/>
        </p:spPr>
      </p:sp>
      <p:sp>
        <p:nvSpPr>
          <p:cNvPr id="12" name="Shape 9"/>
          <p:cNvSpPr/>
          <p:nvPr/>
        </p:nvSpPr>
        <p:spPr>
          <a:xfrm>
            <a:off x="7703760" y="4651296"/>
            <a:ext cx="572333" cy="572333"/>
          </a:xfrm>
          <a:prstGeom prst="roundRect">
            <a:avLst>
              <a:gd name="adj" fmla="val 159767"/>
            </a:avLst>
          </a:prstGeom>
          <a:solidFill>
            <a:srgbClr val="1C9770"/>
          </a:solidFill>
          <a:ln/>
        </p:spPr>
      </p:sp>
      <p:sp>
        <p:nvSpPr>
          <p:cNvPr id="13" name="Text 10"/>
          <p:cNvSpPr/>
          <p:nvPr/>
        </p:nvSpPr>
        <p:spPr>
          <a:xfrm>
            <a:off x="7875449" y="4794409"/>
            <a:ext cx="22883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800"/>
          </a:p>
        </p:txBody>
      </p:sp>
      <p:sp>
        <p:nvSpPr>
          <p:cNvPr id="14" name="Text 11"/>
          <p:cNvSpPr/>
          <p:nvPr/>
        </p:nvSpPr>
        <p:spPr>
          <a:xfrm>
            <a:off x="6367701" y="5414367"/>
            <a:ext cx="2921198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Age-group Segmentation</a:t>
            </a:r>
            <a:endParaRPr lang="en-US" sz="1850"/>
          </a:p>
        </p:txBody>
      </p:sp>
      <p:sp>
        <p:nvSpPr>
          <p:cNvPr id="15" name="Text 12"/>
          <p:cNvSpPr/>
          <p:nvPr/>
        </p:nvSpPr>
        <p:spPr>
          <a:xfrm>
            <a:off x="6367701" y="5903119"/>
            <a:ext cx="3244453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Analyzed demographics across three categories: 0–5 years, 5–17 years, and 18+ years</a:t>
            </a:r>
            <a:endParaRPr lang="en-US" sz="1500"/>
          </a:p>
        </p:txBody>
      </p:sp>
      <p:sp>
        <p:nvSpPr>
          <p:cNvPr id="16" name="Shape 13"/>
          <p:cNvSpPr/>
          <p:nvPr/>
        </p:nvSpPr>
        <p:spPr>
          <a:xfrm>
            <a:off x="10298668" y="2365772"/>
            <a:ext cx="3671649" cy="2094786"/>
          </a:xfrm>
          <a:prstGeom prst="roundRect">
            <a:avLst>
              <a:gd name="adj" fmla="val 5238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10298668" y="2342912"/>
            <a:ext cx="3671649" cy="91440"/>
          </a:xfrm>
          <a:prstGeom prst="roundRect">
            <a:avLst>
              <a:gd name="adj" fmla="val 31297"/>
            </a:avLst>
          </a:prstGeom>
          <a:solidFill>
            <a:srgbClr val="1C9770"/>
          </a:solidFill>
          <a:ln/>
        </p:spPr>
      </p:sp>
      <p:sp>
        <p:nvSpPr>
          <p:cNvPr id="18" name="Shape 15"/>
          <p:cNvSpPr/>
          <p:nvPr/>
        </p:nvSpPr>
        <p:spPr>
          <a:xfrm>
            <a:off x="11848326" y="2079665"/>
            <a:ext cx="572333" cy="572333"/>
          </a:xfrm>
          <a:prstGeom prst="roundRect">
            <a:avLst>
              <a:gd name="adj" fmla="val 159767"/>
            </a:avLst>
          </a:prstGeom>
          <a:solidFill>
            <a:srgbClr val="1C9770"/>
          </a:solidFill>
          <a:ln/>
        </p:spPr>
      </p:sp>
      <p:sp>
        <p:nvSpPr>
          <p:cNvPr id="19" name="Text 16"/>
          <p:cNvSpPr/>
          <p:nvPr/>
        </p:nvSpPr>
        <p:spPr>
          <a:xfrm>
            <a:off x="12020014" y="2222778"/>
            <a:ext cx="22883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800"/>
          </a:p>
        </p:txBody>
      </p:sp>
      <p:sp>
        <p:nvSpPr>
          <p:cNvPr id="20" name="Text 17"/>
          <p:cNvSpPr/>
          <p:nvPr/>
        </p:nvSpPr>
        <p:spPr>
          <a:xfrm>
            <a:off x="10512266" y="2842736"/>
            <a:ext cx="238482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Temporal Trends</a:t>
            </a:r>
            <a:endParaRPr lang="en-US" sz="1850"/>
          </a:p>
        </p:txBody>
      </p:sp>
      <p:sp>
        <p:nvSpPr>
          <p:cNvPr id="21" name="Text 18"/>
          <p:cNvSpPr/>
          <p:nvPr/>
        </p:nvSpPr>
        <p:spPr>
          <a:xfrm>
            <a:off x="10512266" y="3331488"/>
            <a:ext cx="3244453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Tracked monthly enrolment patterns throughout 2025 to identify seasonal variations</a:t>
            </a:r>
            <a:endParaRPr lang="en-US" sz="1500"/>
          </a:p>
        </p:txBody>
      </p:sp>
      <p:sp>
        <p:nvSpPr>
          <p:cNvPr id="22" name="Shape 19"/>
          <p:cNvSpPr/>
          <p:nvPr/>
        </p:nvSpPr>
        <p:spPr>
          <a:xfrm>
            <a:off x="10298668" y="4937403"/>
            <a:ext cx="3671649" cy="2094786"/>
          </a:xfrm>
          <a:prstGeom prst="roundRect">
            <a:avLst>
              <a:gd name="adj" fmla="val 5238"/>
            </a:avLst>
          </a:prstGeom>
          <a:solidFill>
            <a:srgbClr val="FFFFFF"/>
          </a:solidFill>
          <a:ln/>
        </p:spPr>
      </p:sp>
      <p:sp>
        <p:nvSpPr>
          <p:cNvPr id="23" name="Shape 20"/>
          <p:cNvSpPr/>
          <p:nvPr/>
        </p:nvSpPr>
        <p:spPr>
          <a:xfrm>
            <a:off x="10298668" y="4914543"/>
            <a:ext cx="3671649" cy="91440"/>
          </a:xfrm>
          <a:prstGeom prst="roundRect">
            <a:avLst>
              <a:gd name="adj" fmla="val 31297"/>
            </a:avLst>
          </a:prstGeom>
          <a:solidFill>
            <a:srgbClr val="1C9770"/>
          </a:solidFill>
          <a:ln/>
        </p:spPr>
      </p:sp>
      <p:sp>
        <p:nvSpPr>
          <p:cNvPr id="24" name="Shape 21"/>
          <p:cNvSpPr/>
          <p:nvPr/>
        </p:nvSpPr>
        <p:spPr>
          <a:xfrm>
            <a:off x="11848326" y="4651296"/>
            <a:ext cx="572333" cy="572333"/>
          </a:xfrm>
          <a:prstGeom prst="roundRect">
            <a:avLst>
              <a:gd name="adj" fmla="val 159767"/>
            </a:avLst>
          </a:prstGeom>
          <a:solidFill>
            <a:srgbClr val="1C9770"/>
          </a:solidFill>
          <a:ln/>
        </p:spPr>
      </p:sp>
      <p:sp>
        <p:nvSpPr>
          <p:cNvPr id="25" name="Text 22"/>
          <p:cNvSpPr/>
          <p:nvPr/>
        </p:nvSpPr>
        <p:spPr>
          <a:xfrm>
            <a:off x="12020014" y="4794409"/>
            <a:ext cx="22883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800"/>
          </a:p>
        </p:txBody>
      </p:sp>
      <p:sp>
        <p:nvSpPr>
          <p:cNvPr id="26" name="Text 23"/>
          <p:cNvSpPr/>
          <p:nvPr/>
        </p:nvSpPr>
        <p:spPr>
          <a:xfrm>
            <a:off x="10512266" y="5414367"/>
            <a:ext cx="255889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Interactive Dashboard</a:t>
            </a:r>
            <a:endParaRPr lang="en-US" sz="1850"/>
          </a:p>
        </p:txBody>
      </p:sp>
      <p:sp>
        <p:nvSpPr>
          <p:cNvPr id="27" name="Text 24"/>
          <p:cNvSpPr/>
          <p:nvPr/>
        </p:nvSpPr>
        <p:spPr>
          <a:xfrm>
            <a:off x="10512266" y="5903119"/>
            <a:ext cx="3244453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Created dynamic visualization with slicers for multi-dimensional data exploration</a:t>
            </a:r>
            <a:endParaRPr lang="en-US" sz="15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F98177-2796-8D1A-639B-98BCC8A5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654" t="42068" r="21563" b="44860"/>
          <a:stretch>
            <a:fillRect/>
          </a:stretch>
        </p:blipFill>
        <p:spPr>
          <a:xfrm>
            <a:off x="12110681" y="7379136"/>
            <a:ext cx="2519719" cy="8504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65002" y="711756"/>
            <a:ext cx="1257657" cy="392430"/>
          </a:xfrm>
          <a:prstGeom prst="roundRect">
            <a:avLst>
              <a:gd name="adj" fmla="val 6140"/>
            </a:avLst>
          </a:prstGeom>
          <a:noFill/>
          <a:ln w="7620">
            <a:solidFill>
              <a:srgbClr val="1C9770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994" y="827603"/>
            <a:ext cx="160615" cy="160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33857" y="779502"/>
            <a:ext cx="76080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INSIGHTS</a:t>
            </a:r>
            <a:endParaRPr lang="en-US" sz="1250"/>
          </a:p>
        </p:txBody>
      </p:sp>
      <p:sp>
        <p:nvSpPr>
          <p:cNvPr id="5" name="Text 2"/>
          <p:cNvSpPr/>
          <p:nvPr/>
        </p:nvSpPr>
        <p:spPr>
          <a:xfrm>
            <a:off x="965002" y="1184434"/>
            <a:ext cx="7684294" cy="62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Findings from Data Analysis</a:t>
            </a:r>
            <a:endParaRPr lang="en-US" sz="3950"/>
          </a:p>
        </p:txBody>
      </p:sp>
      <p:sp>
        <p:nvSpPr>
          <p:cNvPr id="6" name="Shape 3"/>
          <p:cNvSpPr/>
          <p:nvPr/>
        </p:nvSpPr>
        <p:spPr>
          <a:xfrm>
            <a:off x="965002" y="2113002"/>
            <a:ext cx="6249829" cy="2601992"/>
          </a:xfrm>
          <a:prstGeom prst="roundRect">
            <a:avLst>
              <a:gd name="adj" fmla="val 1158"/>
            </a:avLst>
          </a:prstGeom>
          <a:solidFill>
            <a:srgbClr val="F2EEEE"/>
          </a:solidFill>
          <a:ln/>
        </p:spPr>
      </p:sp>
      <p:sp>
        <p:nvSpPr>
          <p:cNvPr id="7" name="Shape 4"/>
          <p:cNvSpPr/>
          <p:nvPr/>
        </p:nvSpPr>
        <p:spPr>
          <a:xfrm>
            <a:off x="1165741" y="2313742"/>
            <a:ext cx="602337" cy="602337"/>
          </a:xfrm>
          <a:prstGeom prst="roundRect">
            <a:avLst>
              <a:gd name="adj" fmla="val 15179352"/>
            </a:avLst>
          </a:prstGeom>
          <a:solidFill>
            <a:srgbClr val="1C977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357" y="2479358"/>
            <a:ext cx="270986" cy="2709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65741" y="3116818"/>
            <a:ext cx="283809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Regional Concentration</a:t>
            </a:r>
            <a:endParaRPr lang="en-US" sz="1950"/>
          </a:p>
        </p:txBody>
      </p:sp>
      <p:sp>
        <p:nvSpPr>
          <p:cNvPr id="10" name="Text 6"/>
          <p:cNvSpPr/>
          <p:nvPr/>
        </p:nvSpPr>
        <p:spPr>
          <a:xfrm>
            <a:off x="1165741" y="3550920"/>
            <a:ext cx="5848350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small subset of high-population states accounts for a disproportionately large share of total Aadhaar enrolments across India</a:t>
            </a:r>
            <a:endParaRPr lang="en-US" sz="1550"/>
          </a:p>
        </p:txBody>
      </p:sp>
      <p:sp>
        <p:nvSpPr>
          <p:cNvPr id="11" name="Shape 7"/>
          <p:cNvSpPr/>
          <p:nvPr/>
        </p:nvSpPr>
        <p:spPr>
          <a:xfrm>
            <a:off x="7415570" y="2113002"/>
            <a:ext cx="6249829" cy="2601992"/>
          </a:xfrm>
          <a:prstGeom prst="roundRect">
            <a:avLst>
              <a:gd name="adj" fmla="val 1158"/>
            </a:avLst>
          </a:prstGeom>
          <a:solidFill>
            <a:srgbClr val="F2EEEE"/>
          </a:solidFill>
          <a:ln/>
        </p:spPr>
      </p:sp>
      <p:sp>
        <p:nvSpPr>
          <p:cNvPr id="12" name="Shape 8"/>
          <p:cNvSpPr/>
          <p:nvPr/>
        </p:nvSpPr>
        <p:spPr>
          <a:xfrm>
            <a:off x="7616309" y="2313742"/>
            <a:ext cx="602337" cy="602337"/>
          </a:xfrm>
          <a:prstGeom prst="roundRect">
            <a:avLst>
              <a:gd name="adj" fmla="val 15179352"/>
            </a:avLst>
          </a:prstGeom>
          <a:solidFill>
            <a:srgbClr val="1C977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1925" y="2479358"/>
            <a:ext cx="270986" cy="27098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16309" y="3116818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Adult Dominance</a:t>
            </a:r>
            <a:endParaRPr lang="en-US" sz="1950"/>
          </a:p>
        </p:txBody>
      </p:sp>
      <p:sp>
        <p:nvSpPr>
          <p:cNvPr id="15" name="Text 10"/>
          <p:cNvSpPr/>
          <p:nvPr/>
        </p:nvSpPr>
        <p:spPr>
          <a:xfrm>
            <a:off x="7616309" y="3550920"/>
            <a:ext cx="5848350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Adults aged 18 and above represent the majority of enrolments in most regions, with significant implications for campaign targeting</a:t>
            </a:r>
            <a:endParaRPr lang="en-US" sz="1550"/>
          </a:p>
        </p:txBody>
      </p:sp>
      <p:sp>
        <p:nvSpPr>
          <p:cNvPr id="16" name="Shape 11"/>
          <p:cNvSpPr/>
          <p:nvPr/>
        </p:nvSpPr>
        <p:spPr>
          <a:xfrm>
            <a:off x="965002" y="4915733"/>
            <a:ext cx="6249829" cy="2601992"/>
          </a:xfrm>
          <a:prstGeom prst="roundRect">
            <a:avLst>
              <a:gd name="adj" fmla="val 1158"/>
            </a:avLst>
          </a:prstGeom>
          <a:solidFill>
            <a:srgbClr val="F2EEEE"/>
          </a:solidFill>
          <a:ln/>
        </p:spPr>
      </p:sp>
      <p:sp>
        <p:nvSpPr>
          <p:cNvPr id="17" name="Shape 12"/>
          <p:cNvSpPr/>
          <p:nvPr/>
        </p:nvSpPr>
        <p:spPr>
          <a:xfrm>
            <a:off x="1165741" y="5116473"/>
            <a:ext cx="602337" cy="602337"/>
          </a:xfrm>
          <a:prstGeom prst="roundRect">
            <a:avLst>
              <a:gd name="adj" fmla="val 15179352"/>
            </a:avLst>
          </a:prstGeom>
          <a:solidFill>
            <a:srgbClr val="1C9770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357" y="5282089"/>
            <a:ext cx="270986" cy="27098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165741" y="5919549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Seasonal Spikes</a:t>
            </a:r>
            <a:endParaRPr lang="en-US" sz="1950"/>
          </a:p>
        </p:txBody>
      </p:sp>
      <p:sp>
        <p:nvSpPr>
          <p:cNvPr id="20" name="Text 14"/>
          <p:cNvSpPr/>
          <p:nvPr/>
        </p:nvSpPr>
        <p:spPr>
          <a:xfrm>
            <a:off x="1165741" y="6353651"/>
            <a:ext cx="5848350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Specific months demonstrate sharp enrolment increases, indicating the impact of focused government enrolment drives and awareness campaigns</a:t>
            </a:r>
            <a:endParaRPr lang="en-US" sz="1550"/>
          </a:p>
        </p:txBody>
      </p:sp>
      <p:sp>
        <p:nvSpPr>
          <p:cNvPr id="21" name="Shape 15"/>
          <p:cNvSpPr/>
          <p:nvPr/>
        </p:nvSpPr>
        <p:spPr>
          <a:xfrm>
            <a:off x="7415570" y="4915733"/>
            <a:ext cx="6249829" cy="2601992"/>
          </a:xfrm>
          <a:prstGeom prst="roundRect">
            <a:avLst>
              <a:gd name="adj" fmla="val 1158"/>
            </a:avLst>
          </a:prstGeom>
          <a:solidFill>
            <a:srgbClr val="F2EEEE"/>
          </a:solidFill>
          <a:ln/>
        </p:spPr>
      </p:sp>
      <p:sp>
        <p:nvSpPr>
          <p:cNvPr id="22" name="Shape 16"/>
          <p:cNvSpPr/>
          <p:nvPr/>
        </p:nvSpPr>
        <p:spPr>
          <a:xfrm>
            <a:off x="7616309" y="5116473"/>
            <a:ext cx="602337" cy="602337"/>
          </a:xfrm>
          <a:prstGeom prst="roundRect">
            <a:avLst>
              <a:gd name="adj" fmla="val 15179352"/>
            </a:avLst>
          </a:prstGeom>
          <a:solidFill>
            <a:srgbClr val="1C9770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1925" y="5282089"/>
            <a:ext cx="270986" cy="270986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16309" y="5919549"/>
            <a:ext cx="255365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Geographic Variation</a:t>
            </a:r>
            <a:endParaRPr lang="en-US" sz="1950"/>
          </a:p>
        </p:txBody>
      </p:sp>
      <p:sp>
        <p:nvSpPr>
          <p:cNvPr id="25" name="Text 18"/>
          <p:cNvSpPr/>
          <p:nvPr/>
        </p:nvSpPr>
        <p:spPr>
          <a:xfrm>
            <a:off x="7616309" y="6353651"/>
            <a:ext cx="5848350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Substantial disparities exist across states and age groups, highlighting opportunities for targeted intervention strategies</a:t>
            </a:r>
            <a:endParaRPr lang="en-US" sz="155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087CF96-9BCC-6222-5FC4-6D4B2A97F16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56654" t="42068" r="21563" b="44860"/>
          <a:stretch>
            <a:fillRect/>
          </a:stretch>
        </p:blipFill>
        <p:spPr>
          <a:xfrm>
            <a:off x="12679680" y="7571186"/>
            <a:ext cx="1950720" cy="6584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489" y="831413"/>
            <a:ext cx="7445693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Impact &amp; Use Case Applications</a:t>
            </a:r>
            <a:endParaRPr lang="en-US" sz="37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9" y="1722715"/>
            <a:ext cx="963692" cy="14188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0824" y="1915358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Policy Planning</a:t>
            </a:r>
            <a:endParaRPr lang="en-US" sz="1850"/>
          </a:p>
        </p:txBody>
      </p:sp>
      <p:sp>
        <p:nvSpPr>
          <p:cNvPr id="6" name="Text 2"/>
          <p:cNvSpPr/>
          <p:nvPr/>
        </p:nvSpPr>
        <p:spPr>
          <a:xfrm>
            <a:off x="1830824" y="2332196"/>
            <a:ext cx="663868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Identifies high-performing and underserved regions, enabling strategic resource allocation</a:t>
            </a:r>
            <a:endParaRPr lang="en-US" sz="15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9" y="3141583"/>
            <a:ext cx="963692" cy="14188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0824" y="3334226"/>
            <a:ext cx="27391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Campaign Optimization</a:t>
            </a:r>
            <a:endParaRPr lang="en-US" sz="1850"/>
          </a:p>
        </p:txBody>
      </p:sp>
      <p:sp>
        <p:nvSpPr>
          <p:cNvPr id="9" name="Text 4"/>
          <p:cNvSpPr/>
          <p:nvPr/>
        </p:nvSpPr>
        <p:spPr>
          <a:xfrm>
            <a:off x="1830824" y="3751064"/>
            <a:ext cx="663868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Supports design of targeted enrolment campaigns in specific demographics and geographies</a:t>
            </a:r>
            <a:endParaRPr lang="en-US" sz="15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89" y="4560451"/>
            <a:ext cx="963692" cy="14188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0824" y="4753094"/>
            <a:ext cx="280761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Performance Monitoring</a:t>
            </a:r>
            <a:endParaRPr lang="en-US" sz="1850"/>
          </a:p>
        </p:txBody>
      </p:sp>
      <p:sp>
        <p:nvSpPr>
          <p:cNvPr id="12" name="Text 6"/>
          <p:cNvSpPr/>
          <p:nvPr/>
        </p:nvSpPr>
        <p:spPr>
          <a:xfrm>
            <a:off x="1830824" y="5169932"/>
            <a:ext cx="663868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Enables continuous tracking of enrolment trends and program effectiveness over time</a:t>
            </a:r>
            <a:endParaRPr lang="en-US" sz="15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89" y="5979319"/>
            <a:ext cx="963692" cy="14188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0824" y="6171962"/>
            <a:ext cx="289059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Data-Driven Governance</a:t>
            </a:r>
            <a:endParaRPr lang="en-US" sz="1850"/>
          </a:p>
        </p:txBody>
      </p:sp>
      <p:sp>
        <p:nvSpPr>
          <p:cNvPr id="15" name="Text 8"/>
          <p:cNvSpPr/>
          <p:nvPr/>
        </p:nvSpPr>
        <p:spPr>
          <a:xfrm>
            <a:off x="1830824" y="6588800"/>
            <a:ext cx="663868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Demonstrates the transformative value of evidence-based decision-making in public administration</a:t>
            </a:r>
            <a:endParaRPr lang="en-US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DM Sans Semi Bold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riyasdhiman25@gmail.com</cp:lastModifiedBy>
  <cp:revision>1</cp:revision>
  <dcterms:created xsi:type="dcterms:W3CDTF">2026-01-10T13:21:38Z</dcterms:created>
  <dcterms:modified xsi:type="dcterms:W3CDTF">2026-01-10T14:13:52Z</dcterms:modified>
</cp:coreProperties>
</file>